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94" r:id="rId4"/>
    <p:sldId id="297" r:id="rId5"/>
    <p:sldId id="311" r:id="rId6"/>
    <p:sldId id="312" r:id="rId7"/>
    <p:sldId id="313" r:id="rId8"/>
    <p:sldId id="314" r:id="rId9"/>
    <p:sldId id="315" r:id="rId10"/>
    <p:sldId id="299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132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2014-05-18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ummu" TargetMode="External"/><Relationship Id="rId2" Type="http://schemas.openxmlformats.org/officeDocument/2006/relationships/hyperlink" Target="http://en.wikipedia.org/wiki/Spoil_tip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Altiplano" TargetMode="External"/><Relationship Id="rId2" Type="http://schemas.openxmlformats.org/officeDocument/2006/relationships/hyperlink" Target="http://en.wikipedia.org/wiki/%C3%81rbol_de_Piedra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hyperlink" Target="http://en.wikipedia.org/wiki/Bolivi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75240" cy="13716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4-3. weathering, erosion, transportation and sedimentation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sz="3200" dirty="0" smtClean="0"/>
              <a:t>4-3-1</a:t>
            </a:r>
            <a:r>
              <a:rPr lang="en-US" altLang="ko-KR" sz="3200" dirty="0" smtClean="0"/>
              <a:t>. </a:t>
            </a:r>
            <a:r>
              <a:rPr lang="en-US" altLang="ko-KR" sz="3200" dirty="0" smtClean="0"/>
              <a:t>Weathering</a:t>
            </a:r>
            <a:endParaRPr lang="en-US" altLang="ko-KR" sz="3200" dirty="0" smtClean="0"/>
          </a:p>
          <a:p>
            <a:pPr latinLnBrk="0"/>
            <a:endParaRPr lang="en-US" altLang="ko-KR" sz="3200" dirty="0" smtClean="0"/>
          </a:p>
          <a:p>
            <a:pPr marL="457200" indent="-457200" latinLnBrk="0">
              <a:buFont typeface="Arial" panose="020B0604020202020204" pitchFamily="34" charset="0"/>
              <a:buChar char="•"/>
            </a:pPr>
            <a:r>
              <a:rPr lang="en-US" sz="3200" dirty="0" smtClean="0"/>
              <a:t>Breakdown of rocks (minerals) and others on the surface of water (due to the surface conditions)</a:t>
            </a:r>
          </a:p>
          <a:p>
            <a:pPr marL="457200" indent="-457200" latinLnBrk="0">
              <a:buFont typeface="Arial" panose="020B0604020202020204" pitchFamily="34" charset="0"/>
              <a:buChar char="•"/>
            </a:pPr>
            <a:r>
              <a:rPr lang="en-US" sz="3200" dirty="0" smtClean="0"/>
              <a:t>Physical (mechanical), chemical, (biotic) weathering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1533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4-3-2. Erosion, Transportation, and Sedimentation</a:t>
            </a:r>
            <a:endParaRPr lang="en-US" altLang="ko-KR" sz="3200" dirty="0" smtClean="0"/>
          </a:p>
          <a:p>
            <a:endParaRPr lang="en-US" altLang="ko-KR" sz="3200" dirty="0" smtClean="0"/>
          </a:p>
          <a:p>
            <a:r>
              <a:rPr lang="en-US" altLang="ko-KR" sz="3200" dirty="0" smtClean="0"/>
              <a:t>Media</a:t>
            </a:r>
          </a:p>
          <a:p>
            <a:endParaRPr lang="en-US" altLang="ko-K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3200" dirty="0" smtClean="0"/>
              <a:t>Water </a:t>
            </a:r>
            <a:r>
              <a:rPr lang="en-US" altLang="ko-KR" sz="3200" dirty="0" smtClean="0"/>
              <a:t>(Streams)</a:t>
            </a:r>
            <a:endParaRPr lang="en-US" altLang="ko-KR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3200" dirty="0" smtClean="0"/>
              <a:t>Wind</a:t>
            </a:r>
            <a:endParaRPr lang="en-US" altLang="ko-KR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3200" dirty="0" smtClean="0"/>
              <a:t>Ice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3292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971600" y="4221088"/>
            <a:ext cx="6696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>
                <a:hlinkClick r:id="rId2" tooltip="en:Spoil tip"/>
              </a:rPr>
              <a:t>Spoil tip</a:t>
            </a:r>
            <a:r>
              <a:rPr lang="en-US" sz="1200" dirty="0"/>
              <a:t> in </a:t>
            </a:r>
            <a:r>
              <a:rPr lang="en-US" sz="1200" dirty="0" err="1">
                <a:hlinkClick r:id="rId3" tooltip="en:Rummu"/>
              </a:rPr>
              <a:t>Rummu</a:t>
            </a:r>
            <a:r>
              <a:rPr lang="en-US" sz="1200" dirty="0"/>
              <a:t>, Estonia. Hillside is covered with rills and gullies due to erosion processes caused by rainfall</a:t>
            </a:r>
            <a:r>
              <a:rPr lang="en-US" sz="1200" dirty="0" smtClean="0"/>
              <a:t>.</a:t>
            </a:r>
          </a:p>
          <a:p>
            <a:pPr latinLnBrk="0"/>
            <a:endParaRPr lang="en-US" sz="1200" dirty="0"/>
          </a:p>
          <a:p>
            <a:pPr latinLnBrk="0"/>
            <a:r>
              <a:rPr lang="en-US" sz="1200" dirty="0"/>
              <a:t>http://en.wikipedia.org/wiki/Erosion</a:t>
            </a:r>
            <a:endParaRPr lang="en-US" sz="1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771525"/>
            <a:ext cx="8652373" cy="301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432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65956" y="6122602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hlinkClick r:id="rId2" tooltip="Árbol de Piedra"/>
              </a:rPr>
              <a:t>Árbol</a:t>
            </a:r>
            <a:r>
              <a:rPr lang="en-US" sz="1200" dirty="0">
                <a:hlinkClick r:id="rId2" tooltip="Árbol de Piedra"/>
              </a:rPr>
              <a:t> de </a:t>
            </a:r>
            <a:r>
              <a:rPr lang="en-US" sz="1200" dirty="0" err="1">
                <a:hlinkClick r:id="rId2" tooltip="Árbol de Piedra"/>
              </a:rPr>
              <a:t>Piedra</a:t>
            </a:r>
            <a:r>
              <a:rPr lang="en-US" sz="1200" dirty="0"/>
              <a:t>, a rock formation in the </a:t>
            </a:r>
            <a:r>
              <a:rPr lang="en-US" sz="1200" dirty="0" err="1">
                <a:hlinkClick r:id="rId3" tooltip="Altiplano"/>
              </a:rPr>
              <a:t>Altiplano</a:t>
            </a:r>
            <a:r>
              <a:rPr lang="en-US" sz="1200" dirty="0"/>
              <a:t>, </a:t>
            </a:r>
            <a:r>
              <a:rPr lang="en-US" sz="1200" dirty="0">
                <a:hlinkClick r:id="rId4" tooltip="Bolivia"/>
              </a:rPr>
              <a:t>Bolivia</a:t>
            </a:r>
            <a:r>
              <a:rPr lang="en-US" sz="1200" dirty="0"/>
              <a:t> sculpted by wind erosion</a:t>
            </a:r>
            <a:r>
              <a:rPr lang="en-US" sz="1200" dirty="0" smtClean="0"/>
              <a:t>.</a:t>
            </a:r>
          </a:p>
          <a:p>
            <a:endParaRPr lang="en-US" sz="1200" dirty="0"/>
          </a:p>
          <a:p>
            <a:r>
              <a:rPr lang="en-US" sz="1200" dirty="0"/>
              <a:t>http://en.wikipedia.org/wiki/Erosion</a:t>
            </a:r>
            <a:endParaRPr lang="en-US" sz="1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6200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432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65956" y="6122602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Glacial landforms.</a:t>
            </a:r>
          </a:p>
          <a:p>
            <a:endParaRPr lang="en-US" sz="1200" dirty="0"/>
          </a:p>
          <a:p>
            <a:r>
              <a:rPr lang="en-US" sz="1200" dirty="0"/>
              <a:t>http://www.eoearth.org/view/article/162987/</a:t>
            </a:r>
            <a:endParaRPr lang="en-US" sz="12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44824"/>
            <a:ext cx="714375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3240360" cy="212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042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691680" y="620688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Types of Sediment Loads Carried by Streams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/>
              <a:t>Dissolved load, Suspended load, Bed </a:t>
            </a:r>
            <a:r>
              <a:rPr lang="en-US" dirty="0" smtClean="0"/>
              <a:t>load</a:t>
            </a:r>
            <a:endParaRPr lang="en-US" dirty="0"/>
          </a:p>
        </p:txBody>
      </p:sp>
      <p:sp>
        <p:nvSpPr>
          <p:cNvPr id="3" name="직사각형 2"/>
          <p:cNvSpPr/>
          <p:nvPr/>
        </p:nvSpPr>
        <p:spPr>
          <a:xfrm>
            <a:off x="1043608" y="5884957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http://dc363.4shared.com/doc/00dWlveh/preview.html</a:t>
            </a:r>
          </a:p>
        </p:txBody>
      </p:sp>
    </p:spTree>
    <p:extLst>
      <p:ext uri="{BB962C8B-B14F-4D97-AF65-F5344CB8AC3E}">
        <p14:creationId xmlns:p14="http://schemas.microsoft.com/office/powerpoint/2010/main" val="1500150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857250"/>
            <a:ext cx="70866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907704" y="548680"/>
            <a:ext cx="3172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Hjulström-Sundborg</a:t>
            </a:r>
            <a:r>
              <a:rPr lang="en-US" dirty="0"/>
              <a:t> Diagram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907704" y="6013761"/>
            <a:ext cx="6030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http://en.wikipedia.org/wiki/Sediment_transportation#Settling_velocity</a:t>
            </a:r>
          </a:p>
        </p:txBody>
      </p:sp>
    </p:spTree>
    <p:extLst>
      <p:ext uri="{BB962C8B-B14F-4D97-AF65-F5344CB8AC3E}">
        <p14:creationId xmlns:p14="http://schemas.microsoft.com/office/powerpoint/2010/main" val="920203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866775"/>
            <a:ext cx="6924675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109663" y="6093296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Nile delta</a:t>
            </a:r>
          </a:p>
          <a:p>
            <a:endParaRPr lang="en-US" sz="1200" dirty="0"/>
          </a:p>
          <a:p>
            <a:r>
              <a:rPr lang="en-US" sz="1200" dirty="0" smtClean="0"/>
              <a:t>http</a:t>
            </a:r>
            <a:r>
              <a:rPr lang="en-US" sz="1200" dirty="0"/>
              <a:t>://bittooth.blogspot.kr/2009/08/nile-guardian-and-disaster-without.html</a:t>
            </a:r>
          </a:p>
        </p:txBody>
      </p:sp>
    </p:spTree>
    <p:extLst>
      <p:ext uri="{BB962C8B-B14F-4D97-AF65-F5344CB8AC3E}">
        <p14:creationId xmlns:p14="http://schemas.microsoft.com/office/powerpoint/2010/main" val="2880944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2" y="692696"/>
            <a:ext cx="692467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125341" y="5661248"/>
            <a:ext cx="6246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/>
              <a:t>Deep Springs Lake, eastern California.  As the lake dries, it leaves behind </a:t>
            </a:r>
            <a:r>
              <a:rPr lang="en-US" sz="1200" dirty="0" err="1"/>
              <a:t>evaporites</a:t>
            </a:r>
            <a:r>
              <a:rPr lang="en-US" sz="1200" dirty="0"/>
              <a:t>.  Springs issue from a fault zone near the bottom of the </a:t>
            </a:r>
            <a:r>
              <a:rPr lang="en-US" sz="1200" dirty="0" smtClean="0"/>
              <a:t>photo.</a:t>
            </a:r>
          </a:p>
          <a:p>
            <a:endParaRPr lang="en-US" sz="1200" dirty="0"/>
          </a:p>
          <a:p>
            <a:r>
              <a:rPr lang="en-US" sz="1200" dirty="0"/>
              <a:t>http://pages.uoregon.edu/millerm/playa.html</a:t>
            </a:r>
          </a:p>
        </p:txBody>
      </p:sp>
    </p:spTree>
    <p:extLst>
      <p:ext uri="{BB962C8B-B14F-4D97-AF65-F5344CB8AC3E}">
        <p14:creationId xmlns:p14="http://schemas.microsoft.com/office/powerpoint/2010/main" val="2840952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64704"/>
            <a:ext cx="5688632" cy="4716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691680" y="5661248"/>
            <a:ext cx="18499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Yellow dust from China</a:t>
            </a:r>
          </a:p>
          <a:p>
            <a:endParaRPr lang="en-US" sz="1200" dirty="0"/>
          </a:p>
          <a:p>
            <a:r>
              <a:rPr lang="en-US" sz="1200" dirty="0" smtClean="0"/>
              <a:t>http</a:t>
            </a:r>
            <a:r>
              <a:rPr lang="en-US" sz="1200" dirty="0"/>
              <a:t>://acurx.tistory.com/1</a:t>
            </a:r>
          </a:p>
        </p:txBody>
      </p:sp>
    </p:spTree>
    <p:extLst>
      <p:ext uri="{BB962C8B-B14F-4D97-AF65-F5344CB8AC3E}">
        <p14:creationId xmlns:p14="http://schemas.microsoft.com/office/powerpoint/2010/main" val="27428768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32536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326466" y="5373216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Lateral and terminal moraines of a valley glacier, </a:t>
            </a:r>
            <a:r>
              <a:rPr lang="en-US" sz="1200" dirty="0" err="1"/>
              <a:t>Bylot</a:t>
            </a:r>
            <a:r>
              <a:rPr lang="en-US" sz="1200" dirty="0"/>
              <a:t> Island, Canada</a:t>
            </a:r>
            <a:r>
              <a:rPr lang="en-US" sz="1200" dirty="0" smtClean="0"/>
              <a:t>.</a:t>
            </a:r>
          </a:p>
          <a:p>
            <a:endParaRPr lang="en-US" sz="1200" dirty="0"/>
          </a:p>
          <a:p>
            <a:r>
              <a:rPr lang="en-US" sz="1200" dirty="0"/>
              <a:t>http://nsidc.org/cryosphere/glaciers/gallery/moraines.html</a:t>
            </a:r>
          </a:p>
        </p:txBody>
      </p:sp>
    </p:spTree>
    <p:extLst>
      <p:ext uri="{BB962C8B-B14F-4D97-AF65-F5344CB8AC3E}">
        <p14:creationId xmlns:p14="http://schemas.microsoft.com/office/powerpoint/2010/main" val="48693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3200" dirty="0" smtClean="0"/>
              <a:t>Physical weathering –due to physical forces</a:t>
            </a:r>
          </a:p>
          <a:p>
            <a:pPr marL="914400" lvl="1" indent="-457200"/>
            <a:r>
              <a:rPr lang="en-US" altLang="ko-KR" sz="3200" dirty="0" smtClean="0"/>
              <a:t>Temperature change</a:t>
            </a:r>
          </a:p>
          <a:p>
            <a:pPr marL="914400" lvl="1" indent="-457200"/>
            <a:r>
              <a:rPr lang="en-US" altLang="ko-KR" sz="3200" dirty="0" smtClean="0"/>
              <a:t>Freezing (frost wedging)</a:t>
            </a:r>
          </a:p>
          <a:p>
            <a:pPr marL="914400" lvl="1" indent="-457200"/>
            <a:r>
              <a:rPr lang="en-US" altLang="ko-KR" sz="3200" dirty="0" smtClean="0"/>
              <a:t>Pressure change</a:t>
            </a:r>
          </a:p>
          <a:p>
            <a:pPr marL="914400" lvl="1" indent="-457200"/>
            <a:r>
              <a:rPr lang="en-US" altLang="ko-KR" sz="3200" dirty="0" err="1" smtClean="0"/>
              <a:t>Hydraulllic</a:t>
            </a:r>
            <a:r>
              <a:rPr lang="en-US" altLang="ko-KR" sz="3200" dirty="0" smtClean="0"/>
              <a:t> action</a:t>
            </a:r>
          </a:p>
          <a:p>
            <a:pPr marL="914400" lvl="1" indent="-457200"/>
            <a:r>
              <a:rPr lang="en-US" altLang="ko-KR" sz="3200" dirty="0" smtClean="0"/>
              <a:t>Mineral growth</a:t>
            </a:r>
          </a:p>
          <a:p>
            <a:pPr marL="914400" lvl="1" indent="-457200"/>
            <a:r>
              <a:rPr lang="en-US" altLang="ko-KR" sz="3200" dirty="0" smtClean="0"/>
              <a:t>Others: plant roots etc.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20250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267744" y="5672281"/>
            <a:ext cx="58326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http://regentsearth.com/ILLUSTRATED%20GLOSSARY/Ice-Root%20Wedging.htm</a:t>
            </a:r>
            <a:endParaRPr lang="en-US" sz="1200" dirty="0"/>
          </a:p>
        </p:txBody>
      </p:sp>
      <p:pic>
        <p:nvPicPr>
          <p:cNvPr id="1026" name="Picture 2" descr="http://regentsearth.com/ILLUSTRATED%20GLOSSARY/Glossary%20Pix/Ice-Root%20Wedg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4911"/>
            <a:ext cx="7077075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69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267744" y="567228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http://teach.albion.edu/jjn10/physical-weathering/</a:t>
            </a:r>
            <a:endParaRPr lang="en-US" sz="1200" dirty="0"/>
          </a:p>
        </p:txBody>
      </p:sp>
      <p:pic>
        <p:nvPicPr>
          <p:cNvPr id="2050" name="Picture 2" descr="http://teach.albion.edu/jjn10/files/2010/10/frost-wedging-exampl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8838897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141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267744" y="567228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http://teach.albion.edu/jjn10/physical-weathering/</a:t>
            </a:r>
            <a:endParaRPr lang="en-US" sz="1200" dirty="0"/>
          </a:p>
        </p:txBody>
      </p:sp>
      <p:pic>
        <p:nvPicPr>
          <p:cNvPr id="4098" name="Picture 2" descr="http://teach.albion.edu/jjn10/files/2010/10/exfoliation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503" y="476672"/>
            <a:ext cx="6224481" cy="497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187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267744" y="567228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http://teach.albion.edu/jjn10/physical-weathering/</a:t>
            </a:r>
            <a:endParaRPr lang="en-US" sz="1200" dirty="0"/>
          </a:p>
        </p:txBody>
      </p:sp>
      <p:pic>
        <p:nvPicPr>
          <p:cNvPr id="3074" name="Picture 2" descr="http://teach.albion.edu/jjn10/files/2010/10/root_wedgin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66429" cy="548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187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3200" dirty="0" smtClean="0"/>
              <a:t>Chemical weathering – through chemical reactions</a:t>
            </a:r>
          </a:p>
          <a:p>
            <a:pPr marL="914400" lvl="1" indent="-457200"/>
            <a:r>
              <a:rPr lang="en-US" altLang="ko-KR" sz="3200" dirty="0" smtClean="0"/>
              <a:t>Hydrolysis</a:t>
            </a:r>
          </a:p>
          <a:p>
            <a:pPr marL="914400" lvl="1" indent="-457200"/>
            <a:r>
              <a:rPr lang="en-US" altLang="ko-KR" sz="3200" dirty="0" smtClean="0"/>
              <a:t>Leaching</a:t>
            </a:r>
          </a:p>
          <a:p>
            <a:pPr marL="914400" lvl="1" indent="-457200"/>
            <a:r>
              <a:rPr lang="en-US" altLang="ko-KR" sz="3200" dirty="0" smtClean="0"/>
              <a:t>Dissolution</a:t>
            </a:r>
          </a:p>
          <a:p>
            <a:pPr marL="914400" lvl="1" indent="-457200"/>
            <a:r>
              <a:rPr lang="en-US" altLang="ko-KR" sz="3200" dirty="0" smtClean="0"/>
              <a:t>Oxidation</a:t>
            </a:r>
          </a:p>
        </p:txBody>
      </p:sp>
    </p:spTree>
    <p:extLst>
      <p:ext uri="{BB962C8B-B14F-4D97-AF65-F5344CB8AC3E}">
        <p14:creationId xmlns:p14="http://schemas.microsoft.com/office/powerpoint/2010/main" val="394763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15616" y="5669903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Weathering of limestone. </a:t>
            </a:r>
            <a:r>
              <a:rPr lang="en-US" sz="1200" dirty="0" err="1" smtClean="0"/>
              <a:t>Youngwol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dirty="0" smtClean="0"/>
              <a:t>http</a:t>
            </a:r>
            <a:r>
              <a:rPr lang="en-US" sz="1200" dirty="0"/>
              <a:t>://blog.naver.com/</a:t>
            </a:r>
            <a:r>
              <a:rPr lang="en-US" sz="1200" dirty="0" err="1"/>
              <a:t>PostView.nhn?blogId</a:t>
            </a:r>
            <a:r>
              <a:rPr lang="en-US" sz="1200" dirty="0"/>
              <a:t>=</a:t>
            </a:r>
            <a:r>
              <a:rPr lang="en-US" sz="1200" dirty="0" err="1"/>
              <a:t>daphnech&amp;logNo</a:t>
            </a:r>
            <a:r>
              <a:rPr lang="en-US" sz="1200" dirty="0"/>
              <a:t>=60111108205&amp;viewDate=¤</a:t>
            </a:r>
            <a:r>
              <a:rPr lang="en-US" sz="1200" dirty="0" err="1"/>
              <a:t>tPage</a:t>
            </a:r>
            <a:r>
              <a:rPr lang="en-US" sz="1200" dirty="0"/>
              <a:t>=1&amp;listtype=0#</a:t>
            </a:r>
            <a:endParaRPr lang="en-US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1462088"/>
            <a:ext cx="523875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487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87624" y="5799437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Parent is unknown. Kaolinite </a:t>
            </a:r>
            <a:r>
              <a:rPr lang="en-US" sz="1200" dirty="0" err="1" smtClean="0"/>
              <a:t>querries</a:t>
            </a:r>
            <a:r>
              <a:rPr lang="en-US" sz="1200" dirty="0" smtClean="0"/>
              <a:t>. </a:t>
            </a:r>
            <a:r>
              <a:rPr lang="en-US" sz="1200" dirty="0" err="1" smtClean="0"/>
              <a:t>Taebag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dirty="0" smtClean="0"/>
              <a:t>http</a:t>
            </a:r>
            <a:r>
              <a:rPr lang="en-US" sz="1200" dirty="0"/>
              <a:t>://blog.naver.com/PostView.nhn?blogId=sanijeil&amp;logNo=80108899859</a:t>
            </a:r>
            <a:endParaRPr lang="en-US" sz="1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0395"/>
            <a:ext cx="7048500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4873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필수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942</TotalTime>
  <Words>268</Words>
  <Application>Microsoft Office PowerPoint</Application>
  <PresentationFormat>화면 슬라이드 쇼(4:3)</PresentationFormat>
  <Paragraphs>60</Paragraphs>
  <Slides>19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0" baseType="lpstr">
      <vt:lpstr>필수</vt:lpstr>
      <vt:lpstr>4-3. weathering, erosion, transportation and sedimentation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jyy</cp:lastModifiedBy>
  <cp:revision>76</cp:revision>
  <dcterms:created xsi:type="dcterms:W3CDTF">2013-09-03T00:41:18Z</dcterms:created>
  <dcterms:modified xsi:type="dcterms:W3CDTF">2014-05-18T06:03:28Z</dcterms:modified>
</cp:coreProperties>
</file>